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62"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9/13/2022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88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165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8574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473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91722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63097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9203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6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16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096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5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0309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54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86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5114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61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177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9/13/2022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00814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160r_XhKMopfTa2DVq-q9IPNabcIrJdK0/view?usp=sha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amhsa.gov/find-help/988" TargetMode="External"/><Relationship Id="rId2" Type="http://schemas.openxmlformats.org/officeDocument/2006/relationships/hyperlink" Target="https://mh.alabama.gov/988-2/" TargetMode="External"/><Relationship Id="rId1" Type="http://schemas.openxmlformats.org/officeDocument/2006/relationships/slideLayout" Target="../slideLayouts/slideLayout1.xml"/><Relationship Id="rId4" Type="http://schemas.openxmlformats.org/officeDocument/2006/relationships/hyperlink" Target="https://988lifelin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988 Suicide &amp; Crisis Lifeline</a:t>
            </a:r>
            <a:endParaRPr lang="en-US" dirty="0"/>
          </a:p>
        </p:txBody>
      </p:sp>
      <p:sp>
        <p:nvSpPr>
          <p:cNvPr id="3" name="Subtitle 2"/>
          <p:cNvSpPr>
            <a:spLocks noGrp="1"/>
          </p:cNvSpPr>
          <p:nvPr>
            <p:ph type="subTitle" idx="1"/>
          </p:nvPr>
        </p:nvSpPr>
        <p:spPr/>
        <p:txBody>
          <a:bodyPr/>
          <a:lstStyle/>
          <a:p>
            <a:r>
              <a:rPr lang="en-US" dirty="0" smtClean="0"/>
              <a:t>Anniston City Schools</a:t>
            </a:r>
            <a:br>
              <a:rPr lang="en-US" dirty="0" smtClean="0"/>
            </a:br>
            <a:r>
              <a:rPr lang="en-US" dirty="0" smtClean="0"/>
              <a:t>School Safety &amp; Mental Health Training 22-23</a:t>
            </a:r>
            <a:endParaRPr lang="en-US" dirty="0"/>
          </a:p>
        </p:txBody>
      </p:sp>
    </p:spTree>
    <p:extLst>
      <p:ext uri="{BB962C8B-B14F-4D97-AF65-F5344CB8AC3E}">
        <p14:creationId xmlns:p14="http://schemas.microsoft.com/office/powerpoint/2010/main" val="56493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988 is now the national three-digit phone number for all mental health, substance use, and suicide crises, as of July 16, 2022.</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a:t>988 calls are routed to the National Suicide Prevention Lifeline centers in each state, transitioning from the current Lifeline number, 1-800-273-8255. </a:t>
            </a:r>
            <a:endParaRPr lang="en-US" dirty="0" smtClean="0"/>
          </a:p>
          <a:p>
            <a:r>
              <a:rPr lang="en-US" dirty="0" smtClean="0"/>
              <a:t>988 </a:t>
            </a:r>
            <a:r>
              <a:rPr lang="en-US" dirty="0"/>
              <a:t>offers rapid access to behavioral health support through connection with trained crisis specialists</a:t>
            </a:r>
            <a:r>
              <a:rPr lang="en-US" dirty="0" smtClean="0"/>
              <a:t>.</a:t>
            </a:r>
          </a:p>
          <a:p>
            <a:r>
              <a:rPr lang="en-US" dirty="0"/>
              <a:t>988 is more than just an easy-to-remember number—it’s a direct connection to compassionate, accessible care and support for anyone experiencing mental health-related distress – whether that is thoughts of suicide, mental health or substance use crisis, or any other kind of emotional distress. </a:t>
            </a:r>
            <a:r>
              <a:rPr lang="en-US"/>
              <a:t>People can also dial 988 if they are worried about a loved one who may need crisis support.</a:t>
            </a:r>
            <a:endParaRPr lang="en-US" dirty="0"/>
          </a:p>
        </p:txBody>
      </p:sp>
    </p:spTree>
    <p:extLst>
      <p:ext uri="{BB962C8B-B14F-4D97-AF65-F5344CB8AC3E}">
        <p14:creationId xmlns:p14="http://schemas.microsoft.com/office/powerpoint/2010/main" val="58776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different?</a:t>
            </a:r>
            <a:endParaRPr lang="en-US" dirty="0"/>
          </a:p>
        </p:txBody>
      </p:sp>
      <p:pic>
        <p:nvPicPr>
          <p:cNvPr id="5" name="Content Placeholder 4"/>
          <p:cNvPicPr>
            <a:picLocks noGrp="1" noChangeAspect="1"/>
          </p:cNvPicPr>
          <p:nvPr>
            <p:ph idx="1"/>
          </p:nvPr>
        </p:nvPicPr>
        <p:blipFill>
          <a:blip r:embed="rId2"/>
          <a:stretch>
            <a:fillRect/>
          </a:stretch>
        </p:blipFill>
        <p:spPr>
          <a:xfrm>
            <a:off x="6275497" y="982663"/>
            <a:ext cx="3755806" cy="4892675"/>
          </a:xfrm>
          <a:prstGeom prst="rect">
            <a:avLst/>
          </a:prstGeom>
        </p:spPr>
      </p:pic>
      <p:sp>
        <p:nvSpPr>
          <p:cNvPr id="4" name="Text Placeholder 3"/>
          <p:cNvSpPr>
            <a:spLocks noGrp="1"/>
          </p:cNvSpPr>
          <p:nvPr>
            <p:ph type="body" sz="half" idx="2"/>
          </p:nvPr>
        </p:nvSpPr>
        <p:spPr/>
        <p:txBody>
          <a:bodyPr/>
          <a:lstStyle/>
          <a:p>
            <a:r>
              <a:rPr lang="en-US" b="1" dirty="0"/>
              <a:t>988 offers a once-in-a-lifetime opportunity to decouple policing from a mental health or substance use crisis. </a:t>
            </a:r>
            <a:endParaRPr lang="en-US" b="1" dirty="0" smtClean="0"/>
          </a:p>
          <a:p>
            <a:endParaRPr lang="en-US" b="1" dirty="0"/>
          </a:p>
          <a:p>
            <a:r>
              <a:rPr lang="en-US" dirty="0" smtClean="0"/>
              <a:t>988 </a:t>
            </a:r>
            <a:r>
              <a:rPr lang="en-US" dirty="0"/>
              <a:t>is a safety net for people experiencing a mental health emergency.</a:t>
            </a:r>
          </a:p>
        </p:txBody>
      </p:sp>
    </p:spTree>
    <p:extLst>
      <p:ext uri="{BB962C8B-B14F-4D97-AF65-F5344CB8AC3E}">
        <p14:creationId xmlns:p14="http://schemas.microsoft.com/office/powerpoint/2010/main" val="183978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sz="1400" dirty="0">
                <a:solidFill>
                  <a:schemeClr val="accent1">
                    <a:lumMod val="75000"/>
                  </a:schemeClr>
                </a:solidFill>
                <a:latin typeface="Arial Rounded MT Bold" panose="020F0704030504030204" pitchFamily="34" charset="0"/>
                <a:cs typeface="Times New Roman" panose="02020603050405020304" pitchFamily="18" charset="0"/>
              </a:rPr>
              <a:t>988 is a robust crisis system that can de-escalate mental health crises and connect individuals to the most appropriate care. </a:t>
            </a:r>
            <a: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t/>
            </a:r>
            <a:b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br>
            <a: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t>With </a:t>
            </a:r>
            <a:r>
              <a:rPr lang="en-US" sz="1400" dirty="0">
                <a:solidFill>
                  <a:schemeClr val="accent1">
                    <a:lumMod val="75000"/>
                  </a:schemeClr>
                </a:solidFill>
                <a:latin typeface="Arial Rounded MT Bold" panose="020F0704030504030204" pitchFamily="34" charset="0"/>
                <a:cs typeface="Times New Roman" panose="02020603050405020304" pitchFamily="18" charset="0"/>
              </a:rPr>
              <a:t>988 as the first component of our system, we hope to see</a:t>
            </a:r>
            <a: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t>:</a:t>
            </a:r>
            <a:b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br>
            <a:r>
              <a:rPr lang="en-US" sz="1400" dirty="0">
                <a:solidFill>
                  <a:schemeClr val="accent1">
                    <a:lumMod val="75000"/>
                  </a:schemeClr>
                </a:solidFill>
                <a:latin typeface="Arial Rounded MT Bold" panose="020F0704030504030204" pitchFamily="34" charset="0"/>
                <a:cs typeface="Times New Roman" panose="02020603050405020304" pitchFamily="18" charset="0"/>
              </a:rPr>
              <a:t/>
            </a:r>
            <a:br>
              <a:rPr lang="en-US" sz="1400" dirty="0">
                <a:solidFill>
                  <a:schemeClr val="accent1">
                    <a:lumMod val="75000"/>
                  </a:schemeClr>
                </a:solidFill>
                <a:latin typeface="Arial Rounded MT Bold" panose="020F0704030504030204" pitchFamily="34" charset="0"/>
                <a:cs typeface="Times New Roman" panose="02020603050405020304" pitchFamily="18" charset="0"/>
              </a:rPr>
            </a:br>
            <a:r>
              <a:rPr lang="en-US" sz="1400" dirty="0">
                <a:solidFill>
                  <a:schemeClr val="accent1">
                    <a:lumMod val="75000"/>
                  </a:schemeClr>
                </a:solidFill>
                <a:latin typeface="Arial Rounded MT Bold" panose="020F0704030504030204" pitchFamily="34" charset="0"/>
                <a:cs typeface="Times New Roman" panose="02020603050405020304" pitchFamily="18" charset="0"/>
              </a:rPr>
              <a:t>A change in the community response to behavioral health </a:t>
            </a:r>
            <a: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t>crises</a:t>
            </a:r>
            <a:b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br>
            <a:r>
              <a:rPr lang="en-US" sz="1400" dirty="0">
                <a:solidFill>
                  <a:schemeClr val="accent1">
                    <a:lumMod val="75000"/>
                  </a:schemeClr>
                </a:solidFill>
                <a:latin typeface="Arial Rounded MT Bold" panose="020F0704030504030204" pitchFamily="34" charset="0"/>
                <a:cs typeface="Times New Roman" panose="02020603050405020304" pitchFamily="18" charset="0"/>
              </a:rPr>
              <a:t/>
            </a:r>
            <a:br>
              <a:rPr lang="en-US" sz="1400" dirty="0">
                <a:solidFill>
                  <a:schemeClr val="accent1">
                    <a:lumMod val="75000"/>
                  </a:schemeClr>
                </a:solidFill>
                <a:latin typeface="Arial Rounded MT Bold" panose="020F0704030504030204" pitchFamily="34" charset="0"/>
                <a:cs typeface="Times New Roman" panose="02020603050405020304" pitchFamily="18" charset="0"/>
              </a:rPr>
            </a:br>
            <a:r>
              <a:rPr lang="en-US" sz="1400" dirty="0">
                <a:solidFill>
                  <a:schemeClr val="accent1">
                    <a:lumMod val="75000"/>
                  </a:schemeClr>
                </a:solidFill>
                <a:latin typeface="Arial Rounded MT Bold" panose="020F0704030504030204" pitchFamily="34" charset="0"/>
                <a:cs typeface="Times New Roman" panose="02020603050405020304" pitchFamily="18" charset="0"/>
              </a:rPr>
              <a:t>A decrease in suicides and other poor mental health </a:t>
            </a:r>
            <a: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t>outcomes</a:t>
            </a:r>
            <a:br>
              <a:rPr lang="en-US" sz="1400" dirty="0" smtClean="0">
                <a:solidFill>
                  <a:schemeClr val="accent1">
                    <a:lumMod val="75000"/>
                  </a:schemeClr>
                </a:solidFill>
                <a:latin typeface="Arial Rounded MT Bold" panose="020F0704030504030204" pitchFamily="34" charset="0"/>
                <a:cs typeface="Times New Roman" panose="02020603050405020304" pitchFamily="18" charset="0"/>
              </a:rPr>
            </a:br>
            <a:r>
              <a:rPr lang="en-US" sz="1400" dirty="0">
                <a:solidFill>
                  <a:schemeClr val="accent1">
                    <a:lumMod val="75000"/>
                  </a:schemeClr>
                </a:solidFill>
                <a:latin typeface="Arial Rounded MT Bold" panose="020F0704030504030204" pitchFamily="34" charset="0"/>
                <a:cs typeface="Times New Roman" panose="02020603050405020304" pitchFamily="18" charset="0"/>
              </a:rPr>
              <a:t/>
            </a:r>
            <a:br>
              <a:rPr lang="en-US" sz="1400" dirty="0">
                <a:solidFill>
                  <a:schemeClr val="accent1">
                    <a:lumMod val="75000"/>
                  </a:schemeClr>
                </a:solidFill>
                <a:latin typeface="Arial Rounded MT Bold" panose="020F0704030504030204" pitchFamily="34" charset="0"/>
                <a:cs typeface="Times New Roman" panose="02020603050405020304" pitchFamily="18" charset="0"/>
              </a:rPr>
            </a:br>
            <a:r>
              <a:rPr lang="en-US" sz="1400" dirty="0">
                <a:solidFill>
                  <a:schemeClr val="accent1">
                    <a:lumMod val="75000"/>
                  </a:schemeClr>
                </a:solidFill>
                <a:latin typeface="Arial Rounded MT Bold" panose="020F0704030504030204" pitchFamily="34" charset="0"/>
                <a:cs typeface="Times New Roman" panose="02020603050405020304" pitchFamily="18" charset="0"/>
              </a:rPr>
              <a:t>A reduction in health care spending and use of law enforcement with more cost-effective early intervention</a:t>
            </a:r>
            <a:br>
              <a:rPr lang="en-US" sz="1400" dirty="0">
                <a:solidFill>
                  <a:schemeClr val="accent1">
                    <a:lumMod val="75000"/>
                  </a:schemeClr>
                </a:solidFill>
                <a:latin typeface="Arial Rounded MT Bold" panose="020F0704030504030204" pitchFamily="34" charset="0"/>
                <a:cs typeface="Times New Roman" panose="02020603050405020304" pitchFamily="18" charset="0"/>
              </a:rPr>
            </a:br>
            <a:endParaRPr lang="en-US" sz="1400" dirty="0">
              <a:solidFill>
                <a:schemeClr val="accent1">
                  <a:lumMod val="75000"/>
                </a:schemeClr>
              </a:solidFill>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1059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it work?</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a:t>When someone calls, chats, or texts 988, they are connected to a crisis specialist who is trained and prepared to deliver support to anyone experiencing a crisis. Because a crisis is defined by the person or family experiencing it, the crisis specialist addresses the person’s unique concerns and needs.</a:t>
            </a:r>
          </a:p>
          <a:p>
            <a:pPr fontAlgn="base"/>
            <a:r>
              <a:rPr lang="en-US" dirty="0"/>
              <a:t>The conversation may include assessment, stabilization, referral, and follow-up for individuals at high risk for suicide and/or poor mental health outcomes. If a higher level of care is needed, the crisis specialist works with the caller to connect them to a mobile crisis response team to respond to the person in the community, inform them of the nearest Crisis Center or relay the call to emergency responders, if needed.</a:t>
            </a:r>
          </a:p>
          <a:p>
            <a:pPr marL="0" indent="0">
              <a:buNone/>
            </a:pPr>
            <a:endParaRPr lang="en-US" dirty="0"/>
          </a:p>
        </p:txBody>
      </p:sp>
    </p:spTree>
    <p:extLst>
      <p:ext uri="{BB962C8B-B14F-4D97-AF65-F5344CB8AC3E}">
        <p14:creationId xmlns:p14="http://schemas.microsoft.com/office/powerpoint/2010/main" val="290313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You Call 988?</a:t>
            </a:r>
            <a:endParaRPr lang="en-US" dirty="0"/>
          </a:p>
        </p:txBody>
      </p:sp>
      <p:sp>
        <p:nvSpPr>
          <p:cNvPr id="3" name="Content Placeholder 2"/>
          <p:cNvSpPr>
            <a:spLocks noGrp="1"/>
          </p:cNvSpPr>
          <p:nvPr>
            <p:ph idx="1"/>
          </p:nvPr>
        </p:nvSpPr>
        <p:spPr/>
        <p:txBody>
          <a:bodyPr>
            <a:normAutofit/>
          </a:bodyPr>
          <a:lstStyle/>
          <a:p>
            <a:pPr fontAlgn="base"/>
            <a:r>
              <a:rPr lang="en-US" dirty="0"/>
              <a:t>Anyone in need of crisis support for themselves or someone else should call 988. </a:t>
            </a:r>
            <a:endParaRPr lang="en-US" dirty="0" smtClean="0"/>
          </a:p>
          <a:p>
            <a:pPr fontAlgn="base"/>
            <a:r>
              <a:rPr lang="en-US" dirty="0" smtClean="0"/>
              <a:t>Veterans </a:t>
            </a:r>
            <a:r>
              <a:rPr lang="en-US" dirty="0"/>
              <a:t>can push 1 for direct access to specific assistance.</a:t>
            </a:r>
          </a:p>
          <a:p>
            <a:pPr fontAlgn="base"/>
            <a:r>
              <a:rPr lang="en-US" dirty="0"/>
              <a:t>In Alabama, calls are answered by centers right here in the state. The call centers are located in </a:t>
            </a:r>
            <a:r>
              <a:rPr lang="en-US" dirty="0" smtClean="0"/>
              <a:t>Mobile, </a:t>
            </a:r>
            <a:r>
              <a:rPr lang="en-US" dirty="0"/>
              <a:t>in Birmingham  and </a:t>
            </a:r>
            <a:r>
              <a:rPr lang="en-US" dirty="0" smtClean="0"/>
              <a:t>Huntsville</a:t>
            </a:r>
            <a:endParaRPr lang="en-US" dirty="0"/>
          </a:p>
          <a:p>
            <a:pPr fontAlgn="base"/>
            <a:r>
              <a:rPr lang="en-US" dirty="0"/>
              <a:t>988 is interwoven into the </a:t>
            </a:r>
            <a:r>
              <a:rPr lang="en-US" dirty="0" smtClean="0"/>
              <a:t>Alabama Crisis System of Care, </a:t>
            </a:r>
            <a:r>
              <a:rPr lang="en-US" dirty="0"/>
              <a:t>as the first step and response in a crisis.</a:t>
            </a:r>
          </a:p>
          <a:p>
            <a:endParaRPr lang="en-US" dirty="0"/>
          </a:p>
        </p:txBody>
      </p:sp>
    </p:spTree>
    <p:extLst>
      <p:ext uri="{BB962C8B-B14F-4D97-AF65-F5344CB8AC3E}">
        <p14:creationId xmlns:p14="http://schemas.microsoft.com/office/powerpoint/2010/main" val="155485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Alabama’s 988 Commission</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dirty="0"/>
              <a:t>The </a:t>
            </a:r>
            <a:r>
              <a:rPr lang="en-US" dirty="0" smtClean="0"/>
              <a:t>purpose</a:t>
            </a:r>
            <a:r>
              <a:rPr lang="en-US" dirty="0"/>
              <a:t> of the 988 Comprehensive Behavioral Health Crisis Communication System </a:t>
            </a:r>
            <a:r>
              <a:rPr lang="en-US" dirty="0" smtClean="0"/>
              <a:t>Commission</a:t>
            </a:r>
            <a:r>
              <a:rPr lang="en-US" dirty="0"/>
              <a:t> (typically called the 988 commission), created by </a:t>
            </a:r>
            <a:r>
              <a:rPr lang="en-US" dirty="0" smtClean="0"/>
              <a:t>Act 2021-359, </a:t>
            </a:r>
            <a:r>
              <a:rPr lang="en-US" dirty="0"/>
              <a:t>is to study and provide recommendations for the implementation of the 988 system to enhance and expand behavioral health crisis response and suicide prevention services before it is nationally implemented on July 16, 2022, as required by </a:t>
            </a:r>
            <a:r>
              <a:rPr lang="en-US" b="1" dirty="0">
                <a:hlinkClick r:id="rId2"/>
              </a:rPr>
              <a:t>Public Law No: 116-172</a:t>
            </a:r>
            <a:r>
              <a:rPr lang="en-US" b="1" dirty="0"/>
              <a:t>. </a:t>
            </a:r>
            <a:endParaRPr lang="en-US" b="1" dirty="0" smtClean="0"/>
          </a:p>
          <a:p>
            <a:pPr fontAlgn="base"/>
            <a:r>
              <a:rPr lang="en-US" dirty="0" smtClean="0"/>
              <a:t>While </a:t>
            </a:r>
            <a:r>
              <a:rPr lang="en-US" dirty="0"/>
              <a:t>988 is available nationally, each state will continue to work to ensure crisis services are adequately funded and available to their citizens. Alabama's 988 Commission is continuing to develop a long term 988 plan and exploring long-term funding options for the sustainment of 988.</a:t>
            </a:r>
          </a:p>
        </p:txBody>
      </p:sp>
    </p:spTree>
    <p:extLst>
      <p:ext uri="{BB962C8B-B14F-4D97-AF65-F5344CB8AC3E}">
        <p14:creationId xmlns:p14="http://schemas.microsoft.com/office/powerpoint/2010/main" val="382231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 more information</a:t>
            </a:r>
            <a:endParaRPr lang="en-US" dirty="0"/>
          </a:p>
        </p:txBody>
      </p:sp>
      <p:sp>
        <p:nvSpPr>
          <p:cNvPr id="3" name="Subtitle 2"/>
          <p:cNvSpPr>
            <a:spLocks noGrp="1"/>
          </p:cNvSpPr>
          <p:nvPr>
            <p:ph type="subTitle" idx="1"/>
          </p:nvPr>
        </p:nvSpPr>
        <p:spPr/>
        <p:txBody>
          <a:bodyPr>
            <a:normAutofit lnSpcReduction="10000"/>
          </a:bodyPr>
          <a:lstStyle/>
          <a:p>
            <a:r>
              <a:rPr lang="en-US" dirty="0">
                <a:hlinkClick r:id="rId2"/>
              </a:rPr>
              <a:t>988 – Alabama Department of Mental </a:t>
            </a:r>
            <a:r>
              <a:rPr lang="en-US" dirty="0" smtClean="0">
                <a:hlinkClick r:id="rId2"/>
              </a:rPr>
              <a:t>Health</a:t>
            </a:r>
            <a:endParaRPr lang="en-US" dirty="0" smtClean="0"/>
          </a:p>
          <a:p>
            <a:r>
              <a:rPr lang="fr-FR" dirty="0">
                <a:hlinkClick r:id="rId3"/>
              </a:rPr>
              <a:t>988 Suicide &amp; </a:t>
            </a:r>
            <a:r>
              <a:rPr lang="fr-FR" dirty="0" err="1">
                <a:hlinkClick r:id="rId3"/>
              </a:rPr>
              <a:t>Crisis</a:t>
            </a:r>
            <a:r>
              <a:rPr lang="fr-FR" dirty="0">
                <a:hlinkClick r:id="rId3"/>
              </a:rPr>
              <a:t> </a:t>
            </a:r>
            <a:r>
              <a:rPr lang="fr-FR" dirty="0" err="1">
                <a:hlinkClick r:id="rId3"/>
              </a:rPr>
              <a:t>Lifeline</a:t>
            </a:r>
            <a:r>
              <a:rPr lang="fr-FR" dirty="0">
                <a:hlinkClick r:id="rId3"/>
              </a:rPr>
              <a:t> | </a:t>
            </a:r>
            <a:r>
              <a:rPr lang="fr-FR" dirty="0" smtClean="0">
                <a:hlinkClick r:id="rId3"/>
              </a:rPr>
              <a:t>SAMHSA</a:t>
            </a:r>
            <a:endParaRPr lang="fr-FR" dirty="0" smtClean="0"/>
          </a:p>
          <a:p>
            <a:r>
              <a:rPr lang="en-US">
                <a:hlinkClick r:id="rId4"/>
              </a:rPr>
              <a:t>Lifeline (988lifeline.org)</a:t>
            </a:r>
            <a:endParaRPr lang="en-US"/>
          </a:p>
        </p:txBody>
      </p:sp>
    </p:spTree>
    <p:extLst>
      <p:ext uri="{BB962C8B-B14F-4D97-AF65-F5344CB8AC3E}">
        <p14:creationId xmlns:p14="http://schemas.microsoft.com/office/powerpoint/2010/main" val="27153419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TotalTime>
  <Words>401</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Rounded MT Bold</vt:lpstr>
      <vt:lpstr>Garamond</vt:lpstr>
      <vt:lpstr>Times New Roman</vt:lpstr>
      <vt:lpstr>Organic</vt:lpstr>
      <vt:lpstr>988 Suicide &amp; Crisis Lifeline</vt:lpstr>
      <vt:lpstr>988 is now the national three-digit phone number for all mental health, substance use, and suicide crises, as of July 16, 2022.</vt:lpstr>
      <vt:lpstr>So, what’s different?</vt:lpstr>
      <vt:lpstr>988 is a robust crisis system that can de-escalate mental health crises and connect individuals to the most appropriate care.  With 988 as the first component of our system, we hope to see:  A change in the community response to behavioral health crises  A decrease in suicides and other poor mental health outcomes  A reduction in health care spending and use of law enforcement with more cost-effective early intervention </vt:lpstr>
      <vt:lpstr>How will it work?</vt:lpstr>
      <vt:lpstr>When Should You Call 988?</vt:lpstr>
      <vt:lpstr>Alabama’s 988 Commission</vt:lpstr>
      <vt:lpstr>For more information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988 Suicide &amp; Crisis Lifeline</dc:title>
  <dc:creator>Diane Cofield</dc:creator>
  <cp:lastModifiedBy>Diane Cofield</cp:lastModifiedBy>
  <cp:revision>4</cp:revision>
  <dcterms:created xsi:type="dcterms:W3CDTF">2022-09-13T16:21:47Z</dcterms:created>
  <dcterms:modified xsi:type="dcterms:W3CDTF">2022-09-13T16:44:19Z</dcterms:modified>
</cp:coreProperties>
</file>