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8" r:id="rId4"/>
    <p:sldId id="257"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12/2/2022</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Erin’s Law</a:t>
            </a:r>
            <a:endParaRPr lang="en-US" sz="4400" dirty="0"/>
          </a:p>
        </p:txBody>
      </p:sp>
      <p:sp>
        <p:nvSpPr>
          <p:cNvPr id="3" name="Subtitle 2"/>
          <p:cNvSpPr>
            <a:spLocks noGrp="1"/>
          </p:cNvSpPr>
          <p:nvPr>
            <p:ph type="subTitle" idx="1"/>
          </p:nvPr>
        </p:nvSpPr>
        <p:spPr/>
        <p:txBody>
          <a:bodyPr/>
          <a:lstStyle/>
          <a:p>
            <a:r>
              <a:rPr lang="en-US" dirty="0" smtClean="0"/>
              <a:t>Presented by: </a:t>
            </a:r>
            <a:r>
              <a:rPr lang="en-US" dirty="0" err="1" smtClean="0"/>
              <a:t>Helenia</a:t>
            </a:r>
            <a:r>
              <a:rPr lang="en-US" dirty="0" smtClean="0"/>
              <a:t> Hess, School Safety Secretary</a:t>
            </a:r>
            <a:endParaRPr lang="en-US" dirty="0"/>
          </a:p>
        </p:txBody>
      </p:sp>
    </p:spTree>
    <p:extLst>
      <p:ext uri="{BB962C8B-B14F-4D97-AF65-F5344CB8AC3E}">
        <p14:creationId xmlns:p14="http://schemas.microsoft.com/office/powerpoint/2010/main" val="1888404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effectLst/>
              </a:rPr>
              <a:t>What is Erin’s Law?</a:t>
            </a:r>
            <a:br>
              <a:rPr lang="en-US" b="0" dirty="0">
                <a:effectLst/>
              </a:rPr>
            </a:br>
            <a:endParaRPr lang="en-US" dirty="0"/>
          </a:p>
        </p:txBody>
      </p:sp>
      <p:sp>
        <p:nvSpPr>
          <p:cNvPr id="3" name="Content Placeholder 2"/>
          <p:cNvSpPr>
            <a:spLocks noGrp="1"/>
          </p:cNvSpPr>
          <p:nvPr>
            <p:ph idx="1"/>
          </p:nvPr>
        </p:nvSpPr>
        <p:spPr/>
        <p:txBody>
          <a:bodyPr>
            <a:normAutofit fontScale="92500" lnSpcReduction="10000"/>
          </a:bodyPr>
          <a:lstStyle/>
          <a:p>
            <a:r>
              <a:rPr lang="en-US" dirty="0">
                <a:effectLst/>
              </a:rPr>
              <a:t>Erin’s Law is named after childhood sexual assault survivor, author, speaker and activist Erin </a:t>
            </a:r>
            <a:r>
              <a:rPr lang="en-US" dirty="0" err="1">
                <a:effectLst/>
              </a:rPr>
              <a:t>Merryn</a:t>
            </a:r>
            <a:r>
              <a:rPr lang="en-US" dirty="0">
                <a:effectLst/>
              </a:rPr>
              <a:t>, who is the founder and President of Erin’s Law, which is registered with the State of Illinois and the IRS as a 501 (c)(4) non-profit social welfare organization</a:t>
            </a:r>
            <a:r>
              <a:rPr lang="en-US" dirty="0" smtClean="0">
                <a:effectLst/>
              </a:rPr>
              <a:t>.</a:t>
            </a:r>
          </a:p>
          <a:p>
            <a:r>
              <a:rPr lang="en-US" dirty="0">
                <a:effectLst/>
              </a:rPr>
              <a:t>“Erin’s Law” requires that all public schools in each state implement a prevention-oriented child sexual abuse program which teaches:</a:t>
            </a:r>
          </a:p>
          <a:p>
            <a:pPr lvl="1" fontAlgn="ctr"/>
            <a:r>
              <a:rPr lang="en-US" b="1" dirty="0" smtClean="0">
                <a:effectLst/>
              </a:rPr>
              <a:t>1 Students</a:t>
            </a:r>
            <a:r>
              <a:rPr lang="en-US" dirty="0">
                <a:effectLst/>
              </a:rPr>
              <a:t> in grades </a:t>
            </a:r>
            <a:r>
              <a:rPr lang="en-US" dirty="0" err="1">
                <a:effectLst/>
              </a:rPr>
              <a:t>preK</a:t>
            </a:r>
            <a:r>
              <a:rPr lang="en-US" dirty="0">
                <a:effectLst/>
              </a:rPr>
              <a:t> – 12th grade, age-appropriate techniques to recognize child sexual abuse and tell a trusted adult</a:t>
            </a:r>
          </a:p>
          <a:p>
            <a:pPr lvl="1" fontAlgn="ctr"/>
            <a:r>
              <a:rPr lang="en-US" b="1" dirty="0" smtClean="0">
                <a:effectLst/>
              </a:rPr>
              <a:t>2 School </a:t>
            </a:r>
            <a:r>
              <a:rPr lang="en-US" b="1" dirty="0">
                <a:effectLst/>
              </a:rPr>
              <a:t>personnel</a:t>
            </a:r>
            <a:r>
              <a:rPr lang="en-US" dirty="0">
                <a:effectLst/>
              </a:rPr>
              <a:t> all about child sexual abuse</a:t>
            </a:r>
          </a:p>
          <a:p>
            <a:pPr lvl="1" fontAlgn="ctr"/>
            <a:r>
              <a:rPr lang="en-US" b="1" dirty="0" smtClean="0">
                <a:effectLst/>
              </a:rPr>
              <a:t>3 Parents </a:t>
            </a:r>
            <a:r>
              <a:rPr lang="en-US" b="1" dirty="0">
                <a:effectLst/>
              </a:rPr>
              <a:t>&amp; guardians</a:t>
            </a:r>
            <a:r>
              <a:rPr lang="en-US" dirty="0">
                <a:effectLst/>
              </a:rPr>
              <a:t> the warning signs of child sexual abuse, plus needed assistance, referral or resource information to support sexually abused children and their families</a:t>
            </a:r>
          </a:p>
          <a:p>
            <a:endParaRPr lang="en-US" dirty="0"/>
          </a:p>
        </p:txBody>
      </p:sp>
    </p:spTree>
    <p:extLst>
      <p:ext uri="{BB962C8B-B14F-4D97-AF65-F5344CB8AC3E}">
        <p14:creationId xmlns:p14="http://schemas.microsoft.com/office/powerpoint/2010/main" val="266702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Did you know?</a:t>
            </a:r>
            <a:endParaRPr lang="en-US" dirty="0"/>
          </a:p>
        </p:txBody>
      </p:sp>
      <p:sp>
        <p:nvSpPr>
          <p:cNvPr id="3" name="Content Placeholder 2"/>
          <p:cNvSpPr>
            <a:spLocks noGrp="1"/>
          </p:cNvSpPr>
          <p:nvPr>
            <p:ph idx="1"/>
          </p:nvPr>
        </p:nvSpPr>
        <p:spPr/>
        <p:txBody>
          <a:bodyPr/>
          <a:lstStyle/>
          <a:p>
            <a:r>
              <a:rPr lang="en-US" dirty="0">
                <a:effectLst/>
              </a:rPr>
              <a:t>1 in 4 girls and 1 in 6 boys are sexually abused by the age of 18. If you don’t think you know a student that this has happened to think again. These children are sitting in our classrooms.</a:t>
            </a:r>
          </a:p>
          <a:p>
            <a:r>
              <a:rPr lang="en-US" dirty="0">
                <a:effectLst/>
              </a:rPr>
              <a:t>Talk to students about safe and unsafe touches, safe and unsafe secrets. Giving them examples. Make students aware of safe adults they can go to if they are being abused. Give examples (teacher, principal, school counselor, parent, or other non-offending relative)</a:t>
            </a:r>
          </a:p>
          <a:p>
            <a:endParaRPr lang="en-US" dirty="0"/>
          </a:p>
        </p:txBody>
      </p:sp>
    </p:spTree>
    <p:extLst>
      <p:ext uri="{BB962C8B-B14F-4D97-AF65-F5344CB8AC3E}">
        <p14:creationId xmlns:p14="http://schemas.microsoft.com/office/powerpoint/2010/main" val="228629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effectLst/>
              </a:rPr>
              <a:t>Warning signs of an abused child:</a:t>
            </a:r>
            <a:br>
              <a:rPr lang="en-US" b="0" dirty="0">
                <a:effectLst/>
              </a:rPr>
            </a:br>
            <a:endParaRPr lang="en-US" dirty="0"/>
          </a:p>
        </p:txBody>
      </p:sp>
      <p:sp>
        <p:nvSpPr>
          <p:cNvPr id="3" name="Content Placeholder 2"/>
          <p:cNvSpPr>
            <a:spLocks noGrp="1"/>
          </p:cNvSpPr>
          <p:nvPr>
            <p:ph sz="half" idx="1"/>
          </p:nvPr>
        </p:nvSpPr>
        <p:spPr/>
        <p:txBody>
          <a:bodyPr>
            <a:normAutofit/>
          </a:bodyPr>
          <a:lstStyle/>
          <a:p>
            <a:r>
              <a:rPr lang="en-US" dirty="0">
                <a:effectLst/>
              </a:rPr>
              <a:t>Sexual and Physical Abuse</a:t>
            </a:r>
          </a:p>
          <a:p>
            <a:r>
              <a:rPr lang="en-US" dirty="0">
                <a:effectLst/>
              </a:rPr>
              <a:t>Bruises</a:t>
            </a:r>
          </a:p>
          <a:p>
            <a:r>
              <a:rPr lang="en-US" dirty="0">
                <a:effectLst/>
              </a:rPr>
              <a:t>Change in appetite</a:t>
            </a:r>
          </a:p>
          <a:p>
            <a:r>
              <a:rPr lang="en-US" dirty="0">
                <a:effectLst/>
              </a:rPr>
              <a:t>Inappropriate clothing such as long sleeve shirts in warm weather.</a:t>
            </a:r>
          </a:p>
          <a:p>
            <a:r>
              <a:rPr lang="en-US" dirty="0">
                <a:effectLst/>
              </a:rPr>
              <a:t>Aggressive towards other students</a:t>
            </a:r>
          </a:p>
          <a:p>
            <a:endParaRPr lang="en-US" dirty="0"/>
          </a:p>
        </p:txBody>
      </p:sp>
      <p:sp>
        <p:nvSpPr>
          <p:cNvPr id="4" name="Content Placeholder 3"/>
          <p:cNvSpPr>
            <a:spLocks noGrp="1"/>
          </p:cNvSpPr>
          <p:nvPr>
            <p:ph sz="half" idx="2"/>
          </p:nvPr>
        </p:nvSpPr>
        <p:spPr/>
        <p:txBody>
          <a:bodyPr>
            <a:normAutofit/>
          </a:bodyPr>
          <a:lstStyle/>
          <a:p>
            <a:r>
              <a:rPr lang="en-US" dirty="0">
                <a:effectLst/>
              </a:rPr>
              <a:t>Defiant</a:t>
            </a:r>
          </a:p>
          <a:p>
            <a:r>
              <a:rPr lang="en-US" dirty="0">
                <a:effectLst/>
              </a:rPr>
              <a:t>Acting out or disruptive behavior</a:t>
            </a:r>
          </a:p>
          <a:p>
            <a:r>
              <a:rPr lang="en-US" dirty="0">
                <a:effectLst/>
              </a:rPr>
              <a:t>Coming to school too early or not wanting to go home.</a:t>
            </a:r>
          </a:p>
          <a:p>
            <a:r>
              <a:rPr lang="en-US" dirty="0">
                <a:effectLst/>
              </a:rPr>
              <a:t>Changes in grades</a:t>
            </a:r>
          </a:p>
          <a:p>
            <a:r>
              <a:rPr lang="en-US" dirty="0">
                <a:effectLst/>
              </a:rPr>
              <a:t>Cheating and lying</a:t>
            </a:r>
          </a:p>
          <a:p>
            <a:endParaRPr lang="en-US" dirty="0"/>
          </a:p>
        </p:txBody>
      </p:sp>
    </p:spTree>
    <p:extLst>
      <p:ext uri="{BB962C8B-B14F-4D97-AF65-F5344CB8AC3E}">
        <p14:creationId xmlns:p14="http://schemas.microsoft.com/office/powerpoint/2010/main" val="3388885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effectLst/>
              </a:rPr>
              <a:t>When a child discloses </a:t>
            </a:r>
            <a:r>
              <a:rPr lang="en-US" b="0" dirty="0" smtClean="0">
                <a:effectLst/>
              </a:rPr>
              <a:t/>
            </a:r>
            <a:br>
              <a:rPr lang="en-US" b="0" dirty="0" smtClean="0">
                <a:effectLst/>
              </a:rPr>
            </a:br>
            <a:r>
              <a:rPr lang="en-US" b="0" dirty="0" smtClean="0">
                <a:effectLst/>
              </a:rPr>
              <a:t>what </a:t>
            </a:r>
            <a:r>
              <a:rPr lang="en-US" b="0" dirty="0">
                <a:effectLst/>
              </a:rPr>
              <a:t>should you do?</a:t>
            </a:r>
            <a:br>
              <a:rPr lang="en-US" b="0" dirty="0">
                <a:effectLst/>
              </a:rPr>
            </a:br>
            <a:endParaRPr lang="en-US" dirty="0"/>
          </a:p>
        </p:txBody>
      </p:sp>
      <p:sp>
        <p:nvSpPr>
          <p:cNvPr id="3" name="Content Placeholder 2"/>
          <p:cNvSpPr>
            <a:spLocks noGrp="1"/>
          </p:cNvSpPr>
          <p:nvPr>
            <p:ph idx="1"/>
          </p:nvPr>
        </p:nvSpPr>
        <p:spPr/>
        <p:txBody>
          <a:bodyPr/>
          <a:lstStyle/>
          <a:p>
            <a:r>
              <a:rPr lang="en-US" dirty="0">
                <a:effectLst/>
              </a:rPr>
              <a:t>Do not act shocked</a:t>
            </a:r>
          </a:p>
          <a:p>
            <a:r>
              <a:rPr lang="en-US" dirty="0">
                <a:effectLst/>
              </a:rPr>
              <a:t>Praise the child by telling them they did the right thing by telling</a:t>
            </a:r>
          </a:p>
          <a:p>
            <a:r>
              <a:rPr lang="en-US" dirty="0">
                <a:effectLst/>
              </a:rPr>
              <a:t>Do not pry the child for information. Do not ask leading questions.</a:t>
            </a:r>
          </a:p>
          <a:p>
            <a:r>
              <a:rPr lang="en-US" dirty="0">
                <a:effectLst/>
              </a:rPr>
              <a:t>Let child know they are safe now</a:t>
            </a:r>
          </a:p>
          <a:p>
            <a:r>
              <a:rPr lang="en-US" dirty="0">
                <a:effectLst/>
              </a:rPr>
              <a:t>Make the child as comfortable as possible</a:t>
            </a:r>
          </a:p>
          <a:p>
            <a:r>
              <a:rPr lang="en-US" dirty="0">
                <a:effectLst/>
              </a:rPr>
              <a:t>Reassure child this is not their fault</a:t>
            </a:r>
          </a:p>
          <a:p>
            <a:r>
              <a:rPr lang="en-US" dirty="0">
                <a:effectLst/>
              </a:rPr>
              <a:t>Explain that the school has to notify the police</a:t>
            </a:r>
          </a:p>
          <a:p>
            <a:endParaRPr lang="en-US" dirty="0"/>
          </a:p>
        </p:txBody>
      </p:sp>
    </p:spTree>
    <p:extLst>
      <p:ext uri="{BB962C8B-B14F-4D97-AF65-F5344CB8AC3E}">
        <p14:creationId xmlns:p14="http://schemas.microsoft.com/office/powerpoint/2010/main" val="469110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effectLst/>
              </a:rPr>
              <a:t>Talking to Parents</a:t>
            </a:r>
            <a:br>
              <a:rPr lang="en-US" b="0" dirty="0">
                <a:effectLst/>
              </a:rPr>
            </a:br>
            <a:endParaRPr lang="en-US" dirty="0"/>
          </a:p>
        </p:txBody>
      </p:sp>
      <p:sp>
        <p:nvSpPr>
          <p:cNvPr id="3" name="Content Placeholder 2"/>
          <p:cNvSpPr>
            <a:spLocks noGrp="1"/>
          </p:cNvSpPr>
          <p:nvPr>
            <p:ph idx="1"/>
          </p:nvPr>
        </p:nvSpPr>
        <p:spPr/>
        <p:txBody>
          <a:bodyPr/>
          <a:lstStyle/>
          <a:p>
            <a:r>
              <a:rPr lang="en-US" dirty="0">
                <a:effectLst/>
              </a:rPr>
              <a:t>Do NOT contact the parents if a child discloses abuse</a:t>
            </a:r>
          </a:p>
          <a:p>
            <a:r>
              <a:rPr lang="en-US" dirty="0">
                <a:effectLst/>
              </a:rPr>
              <a:t>A parent may try and have their child recant the abuse they reported.</a:t>
            </a:r>
          </a:p>
          <a:p>
            <a:r>
              <a:rPr lang="en-US" dirty="0">
                <a:effectLst/>
              </a:rPr>
              <a:t>Parent may take off with child and go into hiding</a:t>
            </a:r>
          </a:p>
          <a:p>
            <a:r>
              <a:rPr lang="en-US" dirty="0">
                <a:effectLst/>
              </a:rPr>
              <a:t>Parent may confront abuser if known before police are involved</a:t>
            </a:r>
          </a:p>
          <a:p>
            <a:endParaRPr lang="en-US" dirty="0"/>
          </a:p>
        </p:txBody>
      </p:sp>
    </p:spTree>
    <p:extLst>
      <p:ext uri="{BB962C8B-B14F-4D97-AF65-F5344CB8AC3E}">
        <p14:creationId xmlns:p14="http://schemas.microsoft.com/office/powerpoint/2010/main" val="2734260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effectLst/>
              </a:rPr>
              <a:t>Mandate Reporter</a:t>
            </a:r>
            <a:br>
              <a:rPr lang="en-US" b="0" dirty="0">
                <a:effectLst/>
              </a:rPr>
            </a:br>
            <a:endParaRPr lang="en-US" dirty="0"/>
          </a:p>
        </p:txBody>
      </p:sp>
      <p:sp>
        <p:nvSpPr>
          <p:cNvPr id="3" name="Content Placeholder 2"/>
          <p:cNvSpPr>
            <a:spLocks noGrp="1"/>
          </p:cNvSpPr>
          <p:nvPr>
            <p:ph idx="1"/>
          </p:nvPr>
        </p:nvSpPr>
        <p:spPr/>
        <p:txBody>
          <a:bodyPr>
            <a:normAutofit lnSpcReduction="10000"/>
          </a:bodyPr>
          <a:lstStyle/>
          <a:p>
            <a:r>
              <a:rPr lang="en-US" dirty="0">
                <a:effectLst/>
              </a:rPr>
              <a:t>The Keeping Children and Families Safe Act of 2003 (P.L. 108-36) included the reauthorization of the Child Abuse Prevention and Treatment Act (CAPTA) in its Title I, Sec. 111. CAPTA provides minimum standards for defining child physical abuse and neglect and sexual abuse that States must incorporate into their statutory definitions in order to receive Federal funds. Under this Act, child maltreatment is defined as</a:t>
            </a:r>
            <a:r>
              <a:rPr lang="en-US" dirty="0" smtClean="0">
                <a:effectLst/>
              </a:rPr>
              <a:t>:</a:t>
            </a:r>
          </a:p>
          <a:p>
            <a:pPr algn="ctr"/>
            <a:r>
              <a:rPr lang="en-US" dirty="0" smtClean="0">
                <a:effectLst/>
              </a:rPr>
              <a:t>* Continued on next slide*</a:t>
            </a:r>
          </a:p>
          <a:p>
            <a:pPr algn="ctr"/>
            <a:endParaRPr lang="en-US" dirty="0">
              <a:effectLst/>
            </a:endParaRPr>
          </a:p>
          <a:p>
            <a:pPr algn="ctr"/>
            <a:r>
              <a:rPr lang="en-US">
                <a:effectLst/>
              </a:rPr>
              <a:t>As a mandated reporter if you suspect a child is being abused you MUST contact child protective services IMMEDIATELY and the </a:t>
            </a:r>
            <a:r>
              <a:rPr lang="en-US" smtClean="0">
                <a:effectLst/>
              </a:rPr>
              <a:t>police.</a:t>
            </a:r>
            <a:endParaRPr lang="en-US" dirty="0"/>
          </a:p>
        </p:txBody>
      </p:sp>
    </p:spTree>
    <p:extLst>
      <p:ext uri="{BB962C8B-B14F-4D97-AF65-F5344CB8AC3E}">
        <p14:creationId xmlns:p14="http://schemas.microsoft.com/office/powerpoint/2010/main" val="3578123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0" dirty="0" smtClean="0">
                <a:effectLst/>
              </a:rPr>
              <a:t>If </a:t>
            </a:r>
            <a:r>
              <a:rPr lang="en-US" sz="2400" b="0" dirty="0">
                <a:effectLst/>
              </a:rPr>
              <a:t>you suspect a child is being sexually abused, getting the proper help and support is vital. Typically, the situations that require reporting are:</a:t>
            </a:r>
            <a:endParaRPr lang="en-US" sz="2400" dirty="0"/>
          </a:p>
        </p:txBody>
      </p:sp>
      <p:sp>
        <p:nvSpPr>
          <p:cNvPr id="3" name="Content Placeholder 2"/>
          <p:cNvSpPr>
            <a:spLocks noGrp="1"/>
          </p:cNvSpPr>
          <p:nvPr>
            <p:ph idx="1"/>
          </p:nvPr>
        </p:nvSpPr>
        <p:spPr/>
        <p:txBody>
          <a:bodyPr/>
          <a:lstStyle/>
          <a:p>
            <a:r>
              <a:rPr lang="en-US" dirty="0">
                <a:effectLst/>
              </a:rPr>
              <a:t>A child is showing warning signs of being abused</a:t>
            </a:r>
          </a:p>
          <a:p>
            <a:r>
              <a:rPr lang="en-US" dirty="0">
                <a:effectLst/>
              </a:rPr>
              <a:t>A child has stated that he or she is being abused.</a:t>
            </a:r>
          </a:p>
          <a:p>
            <a:r>
              <a:rPr lang="en-US" dirty="0">
                <a:effectLst/>
              </a:rPr>
              <a:t>A child has stated that another child has been abusing them.</a:t>
            </a:r>
          </a:p>
          <a:p>
            <a:r>
              <a:rPr lang="en-US" dirty="0">
                <a:effectLst/>
              </a:rPr>
              <a:t>An adult discloses he or she has abused a child</a:t>
            </a:r>
          </a:p>
          <a:p>
            <a:r>
              <a:rPr lang="en-US" dirty="0">
                <a:effectLst/>
              </a:rPr>
              <a:t>An child has become aware of child pornography online</a:t>
            </a:r>
          </a:p>
          <a:p>
            <a:r>
              <a:rPr lang="en-US" dirty="0">
                <a:effectLst/>
              </a:rPr>
              <a:t>An adult is aware of another adult or child who is viewing child pornography</a:t>
            </a:r>
          </a:p>
          <a:p>
            <a:r>
              <a:rPr lang="en-US" dirty="0">
                <a:effectLst/>
              </a:rPr>
              <a:t>A child states that their friend or family member is being abused</a:t>
            </a:r>
          </a:p>
          <a:p>
            <a:endParaRPr lang="en-US" dirty="0"/>
          </a:p>
        </p:txBody>
      </p:sp>
    </p:spTree>
    <p:extLst>
      <p:ext uri="{BB962C8B-B14F-4D97-AF65-F5344CB8AC3E}">
        <p14:creationId xmlns:p14="http://schemas.microsoft.com/office/powerpoint/2010/main" val="1734776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8346F"/>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TM04033921[[fn=Damask]]</Template>
  <TotalTime>9</TotalTime>
  <Words>568</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Bookman Old Style</vt:lpstr>
      <vt:lpstr>Rockwell</vt:lpstr>
      <vt:lpstr>Damask</vt:lpstr>
      <vt:lpstr>Erin’s Law</vt:lpstr>
      <vt:lpstr>What is Erin’s Law? </vt:lpstr>
      <vt:lpstr>Did you know?</vt:lpstr>
      <vt:lpstr>Warning signs of an abused child: </vt:lpstr>
      <vt:lpstr>When a child discloses  what should you do? </vt:lpstr>
      <vt:lpstr>Talking to Parents </vt:lpstr>
      <vt:lpstr>Mandate Reporter </vt:lpstr>
      <vt:lpstr>If you suspect a child is being sexually abused, getting the proper help and support is vital. Typically, the situations that require reporting are: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Erin’s Law</dc:title>
  <dc:creator>Diane Cofield</dc:creator>
  <cp:lastModifiedBy>Diane Cofield</cp:lastModifiedBy>
  <cp:revision>2</cp:revision>
  <dcterms:created xsi:type="dcterms:W3CDTF">2022-12-01T22:14:23Z</dcterms:created>
  <dcterms:modified xsi:type="dcterms:W3CDTF">2022-12-02T16:36:14Z</dcterms:modified>
</cp:coreProperties>
</file>